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8" r:id="rId1"/>
  </p:sldMasterIdLst>
  <p:notesMasterIdLst>
    <p:notesMasterId r:id="rId11"/>
  </p:notesMasterIdLst>
  <p:sldIdLst>
    <p:sldId id="256" r:id="rId2"/>
    <p:sldId id="271" r:id="rId3"/>
    <p:sldId id="274" r:id="rId4"/>
    <p:sldId id="275" r:id="rId5"/>
    <p:sldId id="276" r:id="rId6"/>
    <p:sldId id="279" r:id="rId7"/>
    <p:sldId id="282" r:id="rId8"/>
    <p:sldId id="278" r:id="rId9"/>
    <p:sldId id="284" r:id="rId10"/>
  </p:sldIdLst>
  <p:sldSz cx="9144000" cy="6858000" type="screen4x3"/>
  <p:notesSz cx="6797675" cy="99266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>
          <p15:clr>
            <a:srgbClr val="A4A3A4"/>
          </p15:clr>
        </p15:guide>
        <p15:guide id="2" pos="29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90" y="132"/>
      </p:cViewPr>
      <p:guideLst>
        <p:guide orient="horz" pos="2165"/>
        <p:guide pos="29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7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noProof="0" smtClean="0"/>
              <a:t>マスタ テキストの書式設定</a:t>
            </a:r>
          </a:p>
          <a:p>
            <a:pPr lvl="1"/>
            <a:r>
              <a:rPr lang="ja-JP" altLang="ja-JP" noProof="0" smtClean="0"/>
              <a:t>第 2 レベル</a:t>
            </a:r>
          </a:p>
          <a:p>
            <a:pPr lvl="2"/>
            <a:r>
              <a:rPr lang="ja-JP" altLang="ja-JP" noProof="0" smtClean="0"/>
              <a:t>第 3 レベル</a:t>
            </a:r>
          </a:p>
          <a:p>
            <a:pPr lvl="3"/>
            <a:r>
              <a:rPr lang="ja-JP" altLang="ja-JP" noProof="0" smtClean="0"/>
              <a:t>第 4 レベル</a:t>
            </a:r>
          </a:p>
          <a:p>
            <a:pPr lvl="4"/>
            <a:r>
              <a:rPr lang="ja-JP" altLang="ja-JP" noProof="0" smtClean="0"/>
              <a:t>第 5 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81F2C87-9267-4B7B-B4E5-D7E827EC481B}" type="slidenum">
              <a:rPr lang="ja-JP" altLang="ja-JP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297816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0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68"/>
              <a:ext cx="448" cy="299"/>
              <a:chOff x="0" y="0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336" y="0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334"/>
              <a:ext cx="465" cy="299"/>
              <a:chOff x="0" y="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337" y="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lang="ja-JP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288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0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518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defRPr/>
              </a:pPr>
              <a:endParaRPr lang="ja-JP" altLang="en-US" smtClean="0"/>
            </a:p>
          </p:txBody>
        </p:sp>
      </p:grpSp>
      <p:sp>
        <p:nvSpPr>
          <p:cNvPr id="2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ja-JP" noProof="0" smtClean="0"/>
              <a:t>マスタ タイトルの書式設定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ja-JP" noProof="0" smtClean="0"/>
              <a:t>マスタ サブタイトルの書式設定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F850131-AE2F-47FE-9B10-351A6D280C55}" type="slidenum">
              <a:rPr lang="ja-JP" altLang="ja-JP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33778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F9945-F004-4CCC-B01C-0D578318AB7D}" type="slidenum">
              <a:rPr lang="ja-JP" altLang="ja-JP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78431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1EEED-B717-433E-95B9-246481E74351}" type="slidenum">
              <a:rPr lang="ja-JP" altLang="ja-JP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53202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D10AD-39DC-4B2E-A8AC-193BD329717D}" type="slidenum">
              <a:rPr lang="ja-JP" altLang="ja-JP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546680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D4124-726A-4CCB-BB63-674BF26A2E5C}" type="slidenum">
              <a:rPr lang="ja-JP" altLang="ja-JP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8516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B5A94-B0DB-4C13-A20F-DB09F371EE2E}" type="slidenum">
              <a:rPr lang="ja-JP" altLang="ja-JP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2612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E3A4A-BEB4-4A45-97C9-74519B652E43}" type="slidenum">
              <a:rPr lang="ja-JP" altLang="ja-JP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57737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47645-F318-4983-B16F-0DECEA7A3750}" type="slidenum">
              <a:rPr lang="ja-JP" altLang="ja-JP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13794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C500A-22B0-4D3A-B752-DB4898691485}" type="slidenum">
              <a:rPr lang="ja-JP" altLang="ja-JP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5651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6A4DC-98D8-49D8-AFD2-43CE773AA231}" type="slidenum">
              <a:rPr lang="ja-JP" altLang="ja-JP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86572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2E111-C903-4054-AF5A-C402B70A51A2}" type="slidenum">
              <a:rPr lang="ja-JP" altLang="ja-JP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1190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335AE-ADFF-4ADB-80BA-7CF48E0BDF5C}" type="slidenum">
              <a:rPr lang="ja-JP" altLang="ja-JP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30556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 タイトルの書式設定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4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400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400"/>
            </a:lvl1pPr>
          </a:lstStyle>
          <a:p>
            <a:pPr>
              <a:defRPr/>
            </a:pPr>
            <a:fld id="{D28E5229-6628-431E-9683-9194B6844695}" type="slidenum">
              <a:rPr lang="ja-JP" altLang="ja-JP"/>
              <a:pPr>
                <a:defRPr/>
              </a:pPr>
              <a:t>‹#›</a:t>
            </a:fld>
            <a:endParaRPr lang="ja-JP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1988840"/>
            <a:ext cx="5544616" cy="1080120"/>
          </a:xfrm>
        </p:spPr>
        <p:txBody>
          <a:bodyPr/>
          <a:lstStyle/>
          <a:p>
            <a:pPr eaLnBrk="1" hangingPunct="1"/>
            <a:r>
              <a:rPr lang="ja-JP" altLang="en-US" sz="3200" dirty="0"/>
              <a:t>　</a:t>
            </a:r>
            <a:r>
              <a:rPr lang="ja-JP" altLang="en-US" sz="4000" dirty="0" smtClean="0"/>
              <a:t>ボード＆</a:t>
            </a:r>
            <a:r>
              <a:rPr lang="en-US" altLang="ja-JP" sz="4000" dirty="0" smtClean="0"/>
              <a:t>OS</a:t>
            </a:r>
            <a:r>
              <a:rPr lang="ja-JP" altLang="en-US" sz="4000" dirty="0" smtClean="0"/>
              <a:t>開発の手引</a:t>
            </a:r>
          </a:p>
        </p:txBody>
      </p:sp>
      <p:graphicFrame>
        <p:nvGraphicFramePr>
          <p:cNvPr id="4099" name="Object 3"/>
          <p:cNvGraphicFramePr>
            <a:graphicFrameLocks/>
          </p:cNvGraphicFramePr>
          <p:nvPr/>
        </p:nvGraphicFramePr>
        <p:xfrm>
          <a:off x="6372225" y="5157788"/>
          <a:ext cx="208915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r:id="rId3" imgW="3371429" imgH="1685714" progId="Paint.Picture">
                  <p:embed/>
                </p:oleObj>
              </mc:Choice>
              <mc:Fallback>
                <p:oleObj r:id="rId3" imgW="3371429" imgH="1685714" progId="Paint.Picture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5157788"/>
                        <a:ext cx="2089150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836613"/>
            <a:ext cx="5292725" cy="792162"/>
          </a:xfrm>
        </p:spPr>
        <p:txBody>
          <a:bodyPr/>
          <a:lstStyle/>
          <a:p>
            <a:pPr eaLnBrk="1" hangingPunct="1"/>
            <a:r>
              <a:rPr lang="ja-JP" altLang="en-US" sz="3200" smtClean="0"/>
              <a:t>バックグランド</a:t>
            </a:r>
            <a:endParaRPr lang="ja-JP" altLang="ja-JP" sz="32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773238"/>
            <a:ext cx="7561262" cy="46085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000" dirty="0" smtClean="0"/>
              <a:t>近年の製品は画面解像度は大きく、タッチパネルなどUIは複雑に、有線・無線LANなどネットワークは必須で、高度なSOCとOSを使う以外に手は無いのですが、そのSOCとOSは毎年のように新バージョンが発表され、製品開発の難易度は高くなる一方です。</a:t>
            </a: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altLang="ja-JP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000" dirty="0" smtClean="0"/>
              <a:t>なのに、ユーザー</a:t>
            </a:r>
            <a:r>
              <a:rPr lang="ja-JP" altLang="en-US" sz="2000" dirty="0"/>
              <a:t>も自社の</a:t>
            </a:r>
            <a:r>
              <a:rPr lang="ja-JP" altLang="en-US" sz="2000" dirty="0" smtClean="0"/>
              <a:t>営業までも、スマホ</a:t>
            </a:r>
            <a:r>
              <a:rPr lang="ja-JP" altLang="en-US" sz="2000" dirty="0"/>
              <a:t>やTabletはよく</a:t>
            </a:r>
            <a:r>
              <a:rPr lang="ja-JP" altLang="en-US" sz="2000" dirty="0" smtClean="0"/>
              <a:t>知ってありするもんだから、“なぜこんな風にできないの</a:t>
            </a:r>
            <a:r>
              <a:rPr lang="ja-JP" altLang="en-US" sz="2000" dirty="0"/>
              <a:t>？”　と簡単に言ってくれます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altLang="ja-JP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000" dirty="0" smtClean="0"/>
              <a:t>でも</a:t>
            </a:r>
            <a:r>
              <a:rPr lang="ja-JP" altLang="en-US" sz="2000" dirty="0"/>
              <a:t>機種あたり数量</a:t>
            </a:r>
            <a:r>
              <a:rPr lang="ja-JP" altLang="en-US" sz="2000" dirty="0" smtClean="0"/>
              <a:t>は見込めず、</a:t>
            </a:r>
            <a:r>
              <a:rPr lang="ja-JP" altLang="en-US" sz="2000" dirty="0"/>
              <a:t>ロットや生産スケジュールも</a:t>
            </a:r>
            <a:r>
              <a:rPr lang="ja-JP" altLang="en-US" sz="2000" dirty="0" smtClean="0"/>
              <a:t>絞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られ</a:t>
            </a:r>
            <a:r>
              <a:rPr lang="ja-JP" altLang="en-US" sz="2000" dirty="0"/>
              <a:t>、開発費用は少なく、開発期間は短く</a:t>
            </a:r>
            <a:r>
              <a:rPr lang="ja-JP" altLang="en-US" sz="2000" dirty="0" smtClean="0"/>
              <a:t>、</a:t>
            </a:r>
            <a:r>
              <a:rPr lang="ja-JP" altLang="en-US" sz="2000" dirty="0"/>
              <a:t>既存製品の仕様</a:t>
            </a:r>
            <a:r>
              <a:rPr lang="ja-JP" altLang="en-US" sz="2000" dirty="0" smtClean="0"/>
              <a:t>や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インターフェース</a:t>
            </a:r>
            <a:r>
              <a:rPr lang="ja-JP" altLang="en-US" sz="2000" dirty="0"/>
              <a:t>を変える時間も費用もない。</a:t>
            </a:r>
            <a:endParaRPr lang="en-US" altLang="ja-JP" sz="2000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 smtClean="0"/>
              <a:t>　　でもすぐ</a:t>
            </a:r>
            <a:r>
              <a:rPr lang="ja-JP" altLang="en-US" sz="2000" dirty="0"/>
              <a:t>プロトが動き、アプリ開発と同時にハードをカスタマイズ</a:t>
            </a:r>
            <a:r>
              <a:rPr lang="ja-JP" altLang="en-US" sz="2000" dirty="0" smtClean="0"/>
              <a:t>で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き、</a:t>
            </a:r>
            <a:r>
              <a:rPr lang="ja-JP" altLang="en-US" sz="2000" dirty="0"/>
              <a:t>　</a:t>
            </a:r>
            <a:r>
              <a:rPr lang="ja-JP" altLang="en-US" sz="2000" dirty="0" smtClean="0"/>
              <a:t>スケジュール</a:t>
            </a:r>
            <a:r>
              <a:rPr lang="ja-JP" altLang="en-US" sz="2000" dirty="0"/>
              <a:t>の短縮と開発費の</a:t>
            </a:r>
            <a:r>
              <a:rPr lang="ja-JP" altLang="en-US" sz="2000" dirty="0" smtClean="0"/>
              <a:t>低減はしなければならない。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</a:t>
            </a:r>
            <a:endParaRPr lang="en-US" altLang="ja-JP" sz="2000" dirty="0"/>
          </a:p>
          <a:p>
            <a:pPr eaLnBrk="1" hangingPunct="1">
              <a:lnSpc>
                <a:spcPct val="80000"/>
              </a:lnSpc>
              <a:defRPr/>
            </a:pPr>
            <a:endParaRPr lang="en-US" altLang="ja-JP" sz="2000" dirty="0"/>
          </a:p>
          <a:p>
            <a:pPr eaLnBrk="1" hangingPunct="1">
              <a:lnSpc>
                <a:spcPct val="80000"/>
              </a:lnSpc>
              <a:defRPr/>
            </a:pPr>
            <a:endParaRPr lang="ja-JP" altLang="en-US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dirty="0" smtClean="0"/>
          </a:p>
          <a:p>
            <a:pPr eaLnBrk="1" hangingPunct="1">
              <a:lnSpc>
                <a:spcPct val="80000"/>
              </a:lnSpc>
              <a:defRPr/>
            </a:pPr>
            <a:endParaRPr lang="ja-JP" altLang="en-US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dirty="0" smtClean="0"/>
          </a:p>
          <a:p>
            <a:pPr eaLnBrk="1" hangingPunct="1">
              <a:lnSpc>
                <a:spcPct val="80000"/>
              </a:lnSpc>
              <a:defRPr/>
            </a:pPr>
            <a:endParaRPr lang="ja-JP" alt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773238"/>
            <a:ext cx="7705725" cy="48958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000" dirty="0" smtClean="0"/>
              <a:t>そこで、開発費用も開発期間もかかる、AllInOneタイプのCPUボードのフルカスタムではなく、OSも開発環境も標準で付いていてセミカスタムで対応できる、亀の子型CPUモジュールが注目されるのです。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000" dirty="0" smtClean="0"/>
              <a:t>すでに、特に海外のメーカーを中心に、産機や医療機などを主なターゲットとして開発した標準モジュールが用意されており、Carryだけ開発すれば、新製品の開発が廉価に短期間に行えそうに見えます。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 smtClean="0"/>
              <a:t>　　テラソリューションとして既に３機種（</a:t>
            </a:r>
            <a:r>
              <a:rPr lang="en-US" altLang="ja-JP" sz="2000" dirty="0" smtClean="0"/>
              <a:t>i.MX51</a:t>
            </a:r>
            <a:r>
              <a:rPr lang="ja-JP" altLang="en-US" sz="2000" dirty="0" smtClean="0"/>
              <a:t>系１機種　</a:t>
            </a:r>
            <a:r>
              <a:rPr lang="en-US" altLang="ja-JP" sz="2000" dirty="0" smtClean="0"/>
              <a:t>i.MX53</a:t>
            </a:r>
            <a:r>
              <a:rPr lang="ja-JP" altLang="en-US" sz="2000" dirty="0" smtClean="0"/>
              <a:t>系１機種　</a:t>
            </a:r>
            <a:r>
              <a:rPr lang="en-US" altLang="ja-JP" sz="2000" dirty="0" smtClean="0"/>
              <a:t>i.MX6</a:t>
            </a:r>
            <a:r>
              <a:rPr lang="ja-JP" altLang="en-US" sz="2000" dirty="0" smtClean="0"/>
              <a:t>系１機種）を用意し、さらに３機種を計画しています。　</a:t>
            </a: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000" dirty="0" smtClean="0"/>
              <a:t>しかしテラソリューションの提案は、単に</a:t>
            </a:r>
            <a:r>
              <a:rPr lang="en-US" altLang="ja-JP" sz="2000" dirty="0" smtClean="0"/>
              <a:t>CPU</a:t>
            </a:r>
            <a:r>
              <a:rPr lang="ja-JP" altLang="en-US" sz="2000" dirty="0" smtClean="0"/>
              <a:t>モジュールを販売しようというものではなく、モジュールの回路図・ソースコードに</a:t>
            </a:r>
            <a:r>
              <a:rPr lang="ja-JP" altLang="en-US" sz="2000" dirty="0"/>
              <a:t>加え、</a:t>
            </a:r>
            <a:r>
              <a:rPr lang="ja-JP" altLang="en-US" sz="2000" dirty="0" smtClean="0"/>
              <a:t>基板データ（ガーバー・</a:t>
            </a:r>
            <a:r>
              <a:rPr lang="en-US" altLang="ja-JP" sz="2000" dirty="0" smtClean="0"/>
              <a:t>NC</a:t>
            </a:r>
            <a:r>
              <a:rPr lang="ja-JP" altLang="en-US" sz="2000" dirty="0" smtClean="0"/>
              <a:t>データを含む）までまとめてパッケージ化し、ユーザー仕様に特化したカスタムボードを、短期間にかつ低価格に提供できるようにした、業界初のトータルパッケージです。</a:t>
            </a: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sz="2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1116013" y="836612"/>
            <a:ext cx="6480323" cy="792187"/>
          </a:xfrm>
          <a:noFill/>
        </p:spPr>
        <p:txBody>
          <a:bodyPr/>
          <a:lstStyle/>
          <a:p>
            <a:pPr eaLnBrk="1" hangingPunct="1"/>
            <a:r>
              <a:rPr lang="en-US" altLang="ja-JP" sz="3200" dirty="0" smtClean="0"/>
              <a:t>CPU</a:t>
            </a:r>
            <a:r>
              <a:rPr lang="ja-JP" altLang="en-US" sz="3200" dirty="0" smtClean="0"/>
              <a:t>モジュールの商品パッケージ</a:t>
            </a:r>
            <a:endParaRPr lang="ja-JP" altLang="ja-JP" sz="3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773238"/>
            <a:ext cx="7705725" cy="48958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000" dirty="0" smtClean="0"/>
              <a:t>実モジュールを例に、ユーザーの要求仕様と計画数量に合わせて、まず実モジュールの選択から説明します。　現在販売しているのは</a:t>
            </a:r>
            <a:r>
              <a:rPr lang="en-US" altLang="ja-JP" sz="2000" dirty="0" smtClean="0"/>
              <a:t>Freescale</a:t>
            </a:r>
            <a:r>
              <a:rPr lang="ja-JP" altLang="en-US" sz="2000" dirty="0" smtClean="0"/>
              <a:t>の</a:t>
            </a:r>
            <a:r>
              <a:rPr lang="en-US" altLang="ja-JP" sz="2000" dirty="0" smtClean="0"/>
              <a:t>i.MX6</a:t>
            </a:r>
            <a:r>
              <a:rPr lang="ja-JP" altLang="en-US" sz="2000" dirty="0" smtClean="0"/>
              <a:t>シリーズの</a:t>
            </a:r>
            <a:r>
              <a:rPr lang="en-US" altLang="ja-JP" sz="2000" dirty="0" smtClean="0"/>
              <a:t>MX6X-MX</a:t>
            </a:r>
            <a:r>
              <a:rPr lang="ja-JP" altLang="en-US" sz="2000" dirty="0" smtClean="0"/>
              <a:t>と、</a:t>
            </a:r>
            <a:r>
              <a:rPr lang="en-US" altLang="ja-JP" sz="2000" dirty="0" smtClean="0"/>
              <a:t>TI</a:t>
            </a:r>
            <a:r>
              <a:rPr lang="ja-JP" altLang="en-US" sz="2000" dirty="0" smtClean="0"/>
              <a:t>の</a:t>
            </a:r>
            <a:r>
              <a:rPr lang="en-US" altLang="ja-JP" sz="2000" dirty="0" smtClean="0"/>
              <a:t>AM335X</a:t>
            </a:r>
            <a:r>
              <a:rPr lang="ja-JP" altLang="en-US" sz="2000" dirty="0" smtClean="0"/>
              <a:t>シリーズの</a:t>
            </a:r>
            <a:r>
              <a:rPr lang="en-US" altLang="ja-JP" sz="2000" dirty="0" smtClean="0"/>
              <a:t>AM335X-MX</a:t>
            </a:r>
            <a:r>
              <a:rPr lang="ja-JP" altLang="en-US" sz="2000" dirty="0" smtClean="0"/>
              <a:t>の、サイズと性能で分けた２タイプになります。</a:t>
            </a: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 smtClean="0"/>
              <a:t>　　　　　　　　　　　　　　　　左</a:t>
            </a:r>
            <a:r>
              <a:rPr lang="en-US" altLang="ja-JP" sz="2000" dirty="0" smtClean="0"/>
              <a:t>MX6X-MX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　　　　　　　　　　　　　　右</a:t>
            </a:r>
            <a:r>
              <a:rPr lang="en-US" altLang="ja-JP" sz="2000" dirty="0" smtClean="0"/>
              <a:t>AM335X-MX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ja-JP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ja-JP" sz="1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1800" dirty="0" smtClean="0"/>
              <a:t>　　</a:t>
            </a:r>
            <a:r>
              <a:rPr lang="en-US" altLang="ja-JP" sz="1800" dirty="0" smtClean="0"/>
              <a:t>MX6X-MX</a:t>
            </a:r>
            <a:r>
              <a:rPr lang="ja-JP" altLang="en-US" sz="1800" dirty="0" smtClean="0"/>
              <a:t>は、</a:t>
            </a:r>
            <a:endParaRPr lang="en-US" altLang="ja-JP" sz="1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動画のデコード・エンコード、２</a:t>
            </a:r>
            <a:r>
              <a:rPr lang="en-US" altLang="ja-JP" sz="1800" dirty="0" smtClean="0"/>
              <a:t>D/3D</a:t>
            </a:r>
            <a:r>
              <a:rPr lang="ja-JP" altLang="en-US" sz="1800" dirty="0" smtClean="0"/>
              <a:t>のグラフィック、アルファブレンド可能な</a:t>
            </a:r>
            <a:endParaRPr lang="en-US" altLang="ja-JP" sz="1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複数の画像レイヤー、シングルコアから４コアまで同基板という特徴があり、</a:t>
            </a:r>
            <a:endParaRPr lang="en-US" altLang="ja-JP" sz="1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カメラ入力や画像表示をメインにするには有効な機種で、自動車向けパッ</a:t>
            </a:r>
            <a:endParaRPr lang="en-US" altLang="ja-JP" sz="1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ケージも有り、製造は１０</a:t>
            </a:r>
            <a:r>
              <a:rPr lang="en-US" altLang="ja-JP" sz="1800" dirty="0" smtClean="0"/>
              <a:t>/</a:t>
            </a:r>
            <a:r>
              <a:rPr lang="ja-JP" altLang="en-US" sz="1800" dirty="0" smtClean="0"/>
              <a:t>１５年保証されます。　この系統のモジュールは　</a:t>
            </a:r>
            <a:endParaRPr lang="en-US" altLang="ja-JP" sz="1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フォームサイズも大きく</a:t>
            </a:r>
            <a:r>
              <a:rPr lang="en-US" altLang="ja-JP" sz="1800" dirty="0" smtClean="0"/>
              <a:t>(95x65mm)</a:t>
            </a:r>
            <a:r>
              <a:rPr lang="ja-JP" altLang="en-US" sz="1800" dirty="0" err="1" smtClean="0"/>
              <a:t>、</a:t>
            </a:r>
            <a:r>
              <a:rPr lang="ja-JP" altLang="en-US" sz="1800" dirty="0" smtClean="0"/>
              <a:t>接続コネクタは</a:t>
            </a:r>
            <a:r>
              <a:rPr lang="en-US" altLang="ja-JP" sz="1800" dirty="0" smtClean="0"/>
              <a:t>154Pinx2</a:t>
            </a:r>
            <a:r>
              <a:rPr lang="ja-JP" altLang="en-US" sz="1800" dirty="0" err="1" smtClean="0"/>
              <a:t>、</a:t>
            </a:r>
            <a:r>
              <a:rPr lang="ja-JP" altLang="en-US" sz="1800" dirty="0" smtClean="0"/>
              <a:t>性能・機</a:t>
            </a:r>
            <a:endParaRPr lang="en-US" altLang="ja-JP" sz="1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能・拡張性が重要な製品向けです。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1116013" y="836612"/>
            <a:ext cx="3672011" cy="792187"/>
          </a:xfrm>
          <a:noFill/>
        </p:spPr>
        <p:txBody>
          <a:bodyPr/>
          <a:lstStyle/>
          <a:p>
            <a:pPr eaLnBrk="1" hangingPunct="1"/>
            <a:r>
              <a:rPr lang="ja-JP" altLang="en-US" sz="3200" dirty="0" smtClean="0"/>
              <a:t>モジュールの概要</a:t>
            </a:r>
            <a:endParaRPr lang="ja-JP" altLang="ja-JP" sz="3200" dirty="0" smtClean="0"/>
          </a:p>
        </p:txBody>
      </p:sp>
      <p:pic>
        <p:nvPicPr>
          <p:cNvPr id="7172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156836"/>
            <a:ext cx="18383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140968"/>
            <a:ext cx="19431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773238"/>
            <a:ext cx="7705725" cy="48958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</a:t>
            </a:r>
            <a:r>
              <a:rPr lang="en-US" altLang="ja-JP" sz="2000" dirty="0" smtClean="0"/>
              <a:t>AM335X-MX</a:t>
            </a:r>
            <a:r>
              <a:rPr lang="ja-JP" altLang="en-US" sz="2000" dirty="0" smtClean="0"/>
              <a:t>は、２</a:t>
            </a:r>
            <a:r>
              <a:rPr lang="en-US" altLang="ja-JP" sz="2000" dirty="0" smtClean="0"/>
              <a:t>D/3D</a:t>
            </a:r>
            <a:r>
              <a:rPr lang="ja-JP" altLang="en-US" sz="2000" dirty="0" smtClean="0"/>
              <a:t>のグラフィック機能はありますが、動画・カメラ入力機能はありません。　</a:t>
            </a:r>
            <a:r>
              <a:rPr lang="en-US" altLang="ja-JP" sz="2000" dirty="0" smtClean="0"/>
              <a:t>LAN</a:t>
            </a:r>
            <a:r>
              <a:rPr lang="ja-JP" altLang="en-US" sz="2000" dirty="0" smtClean="0"/>
              <a:t>が２ポートで</a:t>
            </a:r>
            <a:r>
              <a:rPr lang="en-US" altLang="ja-JP" sz="2000" dirty="0" err="1" smtClean="0"/>
              <a:t>EtherCAT</a:t>
            </a:r>
            <a:r>
              <a:rPr lang="ja-JP" altLang="en-US" sz="2000" dirty="0" smtClean="0"/>
              <a:t>や</a:t>
            </a:r>
            <a:r>
              <a:rPr lang="en-US" altLang="ja-JP" sz="2000" dirty="0" err="1" smtClean="0"/>
              <a:t>ProfiNet</a:t>
            </a:r>
            <a:r>
              <a:rPr lang="ja-JP" altLang="en-US" sz="2000" dirty="0" smtClean="0"/>
              <a:t>を専用コアでサポートできるな</a:t>
            </a:r>
            <a:r>
              <a:rPr lang="ja-JP" altLang="en-US" sz="2000" dirty="0"/>
              <a:t>ど</a:t>
            </a:r>
            <a:r>
              <a:rPr lang="ja-JP" altLang="en-US" sz="2000" dirty="0" smtClean="0"/>
              <a:t>、</a:t>
            </a:r>
            <a:r>
              <a:rPr lang="en-US" altLang="ja-JP" sz="2000" dirty="0" err="1" smtClean="0"/>
              <a:t>RealTime</a:t>
            </a:r>
            <a:r>
              <a:rPr lang="ja-JP" altLang="en-US" sz="2000" dirty="0" smtClean="0"/>
              <a:t>の機能が売り物です。</a:t>
            </a: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この系統のモジュールは</a:t>
            </a:r>
            <a:r>
              <a:rPr lang="en-US" altLang="ja-JP" sz="2000" dirty="0" smtClean="0"/>
              <a:t>DRAM</a:t>
            </a:r>
            <a:r>
              <a:rPr lang="ja-JP" altLang="en-US" sz="2000" dirty="0" smtClean="0"/>
              <a:t>を</a:t>
            </a:r>
            <a:r>
              <a:rPr lang="en-US" altLang="ja-JP" sz="2000" dirty="0" smtClean="0"/>
              <a:t>x16</a:t>
            </a:r>
            <a:r>
              <a:rPr lang="ja-JP" altLang="en-US" sz="2000" dirty="0" smtClean="0"/>
              <a:t>のみとし、パッケージサイズは小さく（</a:t>
            </a:r>
            <a:r>
              <a:rPr lang="en-US" altLang="ja-JP" sz="2000" dirty="0" smtClean="0"/>
              <a:t>75x45mm)</a:t>
            </a:r>
            <a:r>
              <a:rPr lang="ja-JP" altLang="en-US" sz="2000" dirty="0" err="1" smtClean="0"/>
              <a:t>、</a:t>
            </a:r>
            <a:r>
              <a:rPr lang="ja-JP" altLang="en-US" sz="2000" dirty="0" smtClean="0"/>
              <a:t>接続コネクタは</a:t>
            </a:r>
            <a:r>
              <a:rPr lang="en-US" altLang="ja-JP" sz="2000" dirty="0" smtClean="0"/>
              <a:t>88Pinx2</a:t>
            </a:r>
            <a:r>
              <a:rPr lang="ja-JP" altLang="en-US" sz="2000" dirty="0" smtClean="0"/>
              <a:t>を基本とした、小型低価格の製品系列で、</a:t>
            </a:r>
            <a:r>
              <a:rPr lang="en-US" altLang="ja-JP" sz="2000" dirty="0" smtClean="0"/>
              <a:t>i.MX6UltraLite</a:t>
            </a:r>
            <a:r>
              <a:rPr lang="ja-JP" altLang="en-US" sz="2000" dirty="0" smtClean="0"/>
              <a:t>など低価格製品はこのフォームを中心とする計画です（</a:t>
            </a:r>
            <a:r>
              <a:rPr lang="en-US" altLang="ja-JP" sz="2000" dirty="0" smtClean="0"/>
              <a:t>MXUL6-MX</a:t>
            </a:r>
            <a:r>
              <a:rPr lang="ja-JP" altLang="en-US" sz="2000" dirty="0" smtClean="0"/>
              <a:t>とする予定）。</a:t>
            </a: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 smtClean="0"/>
              <a:t>　</a:t>
            </a:r>
            <a:endParaRPr lang="en-US" altLang="ja-JP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 smtClean="0"/>
              <a:t>モジュールタイプ</a:t>
            </a:r>
            <a:r>
              <a:rPr lang="ja-JP" altLang="en-US" sz="2000" dirty="0"/>
              <a:t>　</a:t>
            </a: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 smtClean="0"/>
              <a:t>　　</a:t>
            </a:r>
            <a:r>
              <a:rPr lang="en-US" altLang="ja-JP" sz="2000" dirty="0" smtClean="0"/>
              <a:t>MX6X-MX</a:t>
            </a:r>
            <a:r>
              <a:rPr lang="ja-JP" altLang="en-US" sz="2000" dirty="0"/>
              <a:t>型</a:t>
            </a:r>
            <a:r>
              <a:rPr lang="ja-JP" altLang="en-US" sz="2000" dirty="0" smtClean="0"/>
              <a:t>は、</a:t>
            </a:r>
            <a:r>
              <a:rPr lang="en-US" altLang="ja-JP" sz="2000" dirty="0" smtClean="0"/>
              <a:t>CPU</a:t>
            </a:r>
            <a:r>
              <a:rPr lang="ja-JP" altLang="en-US" sz="2000" dirty="0" smtClean="0"/>
              <a:t>モジュールとしては大型</a:t>
            </a:r>
            <a:r>
              <a:rPr lang="ja-JP" altLang="en-US" sz="2000" dirty="0"/>
              <a:t>で</a:t>
            </a:r>
            <a:r>
              <a:rPr lang="ja-JP" altLang="en-US" sz="2000" dirty="0" smtClean="0"/>
              <a:t>、</a:t>
            </a:r>
            <a:r>
              <a:rPr lang="en-US" altLang="ja-JP" sz="2000" dirty="0" smtClean="0"/>
              <a:t>DRAM</a:t>
            </a:r>
            <a:r>
              <a:rPr lang="ja-JP" altLang="en-US" sz="2000" dirty="0" smtClean="0"/>
              <a:t>を４個まで実装することが可能で、</a:t>
            </a:r>
            <a:r>
              <a:rPr lang="en-US" altLang="ja-JP" sz="2000" dirty="0" smtClean="0"/>
              <a:t>CPU</a:t>
            </a:r>
            <a:r>
              <a:rPr lang="ja-JP" altLang="en-US" sz="2000" dirty="0" smtClean="0"/>
              <a:t>コアが</a:t>
            </a:r>
            <a:r>
              <a:rPr lang="en-US" altLang="ja-JP" sz="2000" dirty="0" smtClean="0"/>
              <a:t>Dual/Quad</a:t>
            </a:r>
            <a:r>
              <a:rPr lang="ja-JP" altLang="en-US" sz="2000" dirty="0" smtClean="0"/>
              <a:t>でも同一基板（８層貫通）で実装可能なモジュールとして企画しました。</a:t>
            </a: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これに対して</a:t>
            </a:r>
            <a:r>
              <a:rPr lang="en-US" altLang="ja-JP" sz="2000" dirty="0" smtClean="0"/>
              <a:t>AM335X-MX</a:t>
            </a:r>
            <a:r>
              <a:rPr lang="ja-JP" altLang="en-US" sz="2000" dirty="0" smtClean="0"/>
              <a:t>型は、</a:t>
            </a:r>
            <a:r>
              <a:rPr lang="en-US" altLang="ja-JP" sz="2000" dirty="0" smtClean="0"/>
              <a:t>DRAM</a:t>
            </a:r>
            <a:r>
              <a:rPr lang="ja-JP" altLang="en-US" sz="2000" dirty="0" smtClean="0"/>
              <a:t>を</a:t>
            </a:r>
            <a:r>
              <a:rPr lang="en-US" altLang="ja-JP" sz="2000" dirty="0" smtClean="0"/>
              <a:t>x16</a:t>
            </a:r>
            <a:r>
              <a:rPr lang="ja-JP" altLang="en-US" sz="2000" dirty="0" smtClean="0"/>
              <a:t>一個と、</a:t>
            </a:r>
            <a:r>
              <a:rPr lang="en-US" altLang="ja-JP" sz="2000" dirty="0" smtClean="0"/>
              <a:t>CPU</a:t>
            </a:r>
            <a:r>
              <a:rPr lang="ja-JP" altLang="en-US" sz="2000" dirty="0" smtClean="0"/>
              <a:t>コアも１つを基本としており、サイズも小さく、現在は８層貫通基板ですが、今後は６層貫通で提供できるよう計画しています。</a:t>
            </a: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さらに２種類の中間型や、ビルドアップの超小型版も考えています。</a:t>
            </a:r>
            <a:endParaRPr lang="en-US" altLang="ja-JP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 smtClean="0"/>
              <a:t>　</a:t>
            </a:r>
            <a:r>
              <a:rPr lang="ja-JP" altLang="en-US" sz="2000" dirty="0"/>
              <a:t>　</a:t>
            </a:r>
            <a:r>
              <a:rPr lang="ja-JP" altLang="en-US" sz="2000" dirty="0" smtClean="0"/>
              <a:t>　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1116013" y="836613"/>
            <a:ext cx="5292725" cy="792162"/>
          </a:xfrm>
          <a:noFill/>
        </p:spPr>
        <p:txBody>
          <a:bodyPr/>
          <a:lstStyle/>
          <a:p>
            <a:pPr eaLnBrk="1" hangingPunct="1"/>
            <a:r>
              <a:rPr lang="ja-JP" altLang="en-US" sz="3200" dirty="0" smtClean="0"/>
              <a:t>モジュールの種類と考え方</a:t>
            </a:r>
            <a:endParaRPr lang="ja-JP" altLang="ja-JP" sz="3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773238"/>
            <a:ext cx="7705725" cy="48958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ja-JP" sz="2000" dirty="0" smtClean="0"/>
              <a:t>MX6X-MX</a:t>
            </a:r>
            <a:r>
              <a:rPr lang="ja-JP" altLang="en-US" sz="2000" dirty="0" smtClean="0"/>
              <a:t>と</a:t>
            </a:r>
            <a:r>
              <a:rPr lang="en-US" altLang="ja-JP" sz="2000" dirty="0" smtClean="0"/>
              <a:t>AM335X-MX</a:t>
            </a:r>
            <a:r>
              <a:rPr lang="ja-JP" altLang="en-US" sz="2000" dirty="0" smtClean="0"/>
              <a:t>に加え、以下の製品を計画しています。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 smtClean="0"/>
              <a:t>　　１．</a:t>
            </a:r>
            <a:r>
              <a:rPr lang="en-US" altLang="ja-JP" sz="2000" dirty="0" smtClean="0"/>
              <a:t>MX6D</a:t>
            </a:r>
            <a:r>
              <a:rPr lang="ja-JP" altLang="en-US" sz="2000" dirty="0" smtClean="0"/>
              <a:t>＋</a:t>
            </a:r>
            <a:r>
              <a:rPr lang="en-US" altLang="ja-JP" sz="2000" dirty="0" smtClean="0"/>
              <a:t>-MX</a:t>
            </a:r>
            <a:r>
              <a:rPr lang="ja-JP" altLang="en-US" sz="2000" dirty="0" smtClean="0"/>
              <a:t>（確認中）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現行</a:t>
            </a:r>
            <a:r>
              <a:rPr lang="en-US" altLang="ja-JP" sz="2000" dirty="0" smtClean="0"/>
              <a:t>MX6X-MX</a:t>
            </a:r>
            <a:r>
              <a:rPr lang="ja-JP" altLang="en-US" sz="2000" dirty="0" smtClean="0"/>
              <a:t>の</a:t>
            </a:r>
            <a:r>
              <a:rPr lang="en-US" altLang="ja-JP" sz="2000" dirty="0" smtClean="0"/>
              <a:t>SOC</a:t>
            </a:r>
            <a:r>
              <a:rPr lang="ja-JP" altLang="en-US" sz="2000" dirty="0" smtClean="0"/>
              <a:t>として、</a:t>
            </a:r>
            <a:r>
              <a:rPr lang="en-US" altLang="ja-JP" sz="2000" dirty="0" smtClean="0"/>
              <a:t>i.MX6</a:t>
            </a:r>
            <a:r>
              <a:rPr lang="ja-JP" altLang="en-US" sz="2000" dirty="0" smtClean="0"/>
              <a:t>のバージョンアップ製品として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既に発表されている、</a:t>
            </a:r>
            <a:r>
              <a:rPr lang="en-US" altLang="ja-JP" sz="2000" dirty="0" smtClean="0"/>
              <a:t>i.MX6DualPlus</a:t>
            </a:r>
            <a:r>
              <a:rPr lang="ja-JP" altLang="en-US" sz="2000" dirty="0" smtClean="0"/>
              <a:t>に対応した製品です。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</a:t>
            </a:r>
            <a:r>
              <a:rPr lang="en-US" altLang="ja-JP" sz="2000" dirty="0" smtClean="0"/>
              <a:t>GPU</a:t>
            </a:r>
            <a:r>
              <a:rPr lang="ja-JP" altLang="en-US" sz="2000" dirty="0" smtClean="0"/>
              <a:t>の性能が</a:t>
            </a:r>
            <a:r>
              <a:rPr lang="en-US" altLang="ja-JP" sz="2000" dirty="0" smtClean="0"/>
              <a:t>1.7</a:t>
            </a:r>
            <a:r>
              <a:rPr lang="ja-JP" altLang="en-US" sz="2000" dirty="0" smtClean="0"/>
              <a:t>倍と改善され、製品製造は今後</a:t>
            </a:r>
            <a:r>
              <a:rPr lang="en-US" altLang="ja-JP" sz="2000" dirty="0" smtClean="0"/>
              <a:t>10</a:t>
            </a:r>
            <a:r>
              <a:rPr lang="ja-JP" altLang="en-US" sz="2000" dirty="0" smtClean="0"/>
              <a:t>年（自動車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用パッケージは</a:t>
            </a:r>
            <a:r>
              <a:rPr lang="en-US" altLang="ja-JP" sz="2000" dirty="0" smtClean="0"/>
              <a:t>15</a:t>
            </a:r>
            <a:r>
              <a:rPr lang="ja-JP" altLang="en-US" sz="2000" dirty="0" smtClean="0"/>
              <a:t>年）となりますが、消費電力・発熱も比例して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大きくなるため</a:t>
            </a:r>
            <a:r>
              <a:rPr lang="en-US" altLang="ja-JP" sz="2000" dirty="0" err="1" smtClean="0"/>
              <a:t>QuadPlus</a:t>
            </a:r>
            <a:r>
              <a:rPr lang="ja-JP" altLang="en-US" sz="2000" dirty="0" smtClean="0"/>
              <a:t>は予定していません。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ja-JP" sz="2000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 smtClean="0"/>
              <a:t>　　２．</a:t>
            </a:r>
            <a:r>
              <a:rPr lang="en-US" altLang="ja-JP" sz="2000" dirty="0" smtClean="0"/>
              <a:t>MXUL6-MX</a:t>
            </a:r>
            <a:r>
              <a:rPr lang="ja-JP" altLang="en-US" sz="2000" dirty="0" smtClean="0"/>
              <a:t>（年内販売開始予定）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</a:t>
            </a:r>
            <a:r>
              <a:rPr lang="en-US" altLang="ja-JP" sz="2000" dirty="0" smtClean="0"/>
              <a:t>CortexA7</a:t>
            </a:r>
            <a:r>
              <a:rPr lang="ja-JP" altLang="en-US" sz="2000" dirty="0" smtClean="0"/>
              <a:t>を使った低価格</a:t>
            </a:r>
            <a:r>
              <a:rPr lang="en-US" altLang="ja-JP" sz="2000" dirty="0" smtClean="0"/>
              <a:t>SOC</a:t>
            </a:r>
            <a:r>
              <a:rPr lang="ja-JP" altLang="en-US" sz="2000" dirty="0" err="1" smtClean="0"/>
              <a:t>、</a:t>
            </a:r>
            <a:r>
              <a:rPr lang="en-US" altLang="ja-JP" sz="2000" dirty="0" smtClean="0"/>
              <a:t>i.MX6Ultra_Lite</a:t>
            </a:r>
            <a:r>
              <a:rPr lang="ja-JP" altLang="en-US" sz="2000" dirty="0" smtClean="0"/>
              <a:t>を使う低価格モ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ジュールを計画しています。　</a:t>
            </a:r>
            <a:r>
              <a:rPr lang="en-US" altLang="ja-JP" sz="2000" dirty="0" err="1" smtClean="0"/>
              <a:t>EtherCat</a:t>
            </a:r>
            <a:r>
              <a:rPr lang="ja-JP" altLang="en-US" sz="2000" dirty="0" smtClean="0"/>
              <a:t>などのハード</a:t>
            </a:r>
            <a:r>
              <a:rPr lang="ja-JP" altLang="en-US" sz="2000" dirty="0"/>
              <a:t>サポート</a:t>
            </a:r>
            <a:r>
              <a:rPr lang="ja-JP" altLang="en-US" sz="2000" dirty="0" smtClean="0"/>
              <a:t>は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ありませんが、パッケージは</a:t>
            </a:r>
            <a:r>
              <a:rPr lang="en-US" altLang="ja-JP" sz="2000" dirty="0" smtClean="0"/>
              <a:t>AM335X-MX</a:t>
            </a:r>
            <a:r>
              <a:rPr lang="ja-JP" altLang="en-US" sz="2000" dirty="0" smtClean="0"/>
              <a:t>に準拠、より低価格な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製品として</a:t>
            </a:r>
            <a:r>
              <a:rPr lang="en-US" altLang="ja-JP" sz="2000" dirty="0" smtClean="0"/>
              <a:t>6</a:t>
            </a:r>
            <a:r>
              <a:rPr lang="ja-JP" altLang="en-US" sz="2000" dirty="0" smtClean="0"/>
              <a:t>層貫通基板で計画しています。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これによりユーザー専用カスタムシングルボードを、</a:t>
            </a:r>
            <a:r>
              <a:rPr lang="en-US" altLang="ja-JP" sz="2000" dirty="0" smtClean="0"/>
              <a:t>CPU</a:t>
            </a:r>
            <a:r>
              <a:rPr lang="ja-JP" altLang="en-US" sz="2000" dirty="0" smtClean="0"/>
              <a:t>部＋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</a:t>
            </a:r>
            <a:r>
              <a:rPr lang="en-US" altLang="ja-JP" sz="2000" dirty="0" smtClean="0"/>
              <a:t>Carry</a:t>
            </a:r>
            <a:r>
              <a:rPr lang="ja-JP" altLang="en-US" sz="2000" dirty="0" smtClean="0"/>
              <a:t>部を</a:t>
            </a:r>
            <a:r>
              <a:rPr lang="en-US" altLang="ja-JP" sz="2000" dirty="0" smtClean="0"/>
              <a:t>1</a:t>
            </a:r>
            <a:r>
              <a:rPr lang="ja-JP" altLang="en-US" sz="2000" dirty="0" smtClean="0"/>
              <a:t>枚化する形でが、簡易かつ安価に行えます。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sz="20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1116013" y="836613"/>
            <a:ext cx="5688012" cy="792162"/>
          </a:xfrm>
          <a:noFill/>
        </p:spPr>
        <p:txBody>
          <a:bodyPr/>
          <a:lstStyle/>
          <a:p>
            <a:pPr eaLnBrk="1" hangingPunct="1"/>
            <a:r>
              <a:rPr lang="ja-JP" altLang="en-US" sz="3200" smtClean="0"/>
              <a:t>これからの計画</a:t>
            </a:r>
            <a:endParaRPr lang="ja-JP" altLang="ja-JP" sz="32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773238"/>
            <a:ext cx="7705725" cy="48958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 smtClean="0"/>
              <a:t>　　３．</a:t>
            </a:r>
            <a:r>
              <a:rPr lang="en-US" altLang="ja-JP" sz="2000" dirty="0" smtClean="0"/>
              <a:t>MX6SLX-MX</a:t>
            </a:r>
            <a:r>
              <a:rPr lang="ja-JP" altLang="en-US" sz="2000" dirty="0" smtClean="0"/>
              <a:t>（開発中）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現行</a:t>
            </a:r>
            <a:r>
              <a:rPr lang="en-US" altLang="ja-JP" sz="2000" dirty="0" smtClean="0"/>
              <a:t>MX6X-MX</a:t>
            </a:r>
            <a:r>
              <a:rPr lang="ja-JP" altLang="en-US" sz="2000" dirty="0" smtClean="0"/>
              <a:t>の</a:t>
            </a:r>
            <a:r>
              <a:rPr lang="en-US" altLang="ja-JP" sz="2000" dirty="0" smtClean="0"/>
              <a:t>SOC</a:t>
            </a:r>
            <a:r>
              <a:rPr lang="ja-JP" altLang="en-US" sz="2000" dirty="0" smtClean="0"/>
              <a:t>として、</a:t>
            </a:r>
            <a:r>
              <a:rPr lang="en-US" altLang="ja-JP" sz="2000" dirty="0" smtClean="0"/>
              <a:t>i.MX6</a:t>
            </a:r>
            <a:r>
              <a:rPr lang="ja-JP" altLang="en-US" sz="2000" dirty="0" smtClean="0"/>
              <a:t>の低価格バージョン製品と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して既に発表されている、</a:t>
            </a:r>
            <a:r>
              <a:rPr lang="en-US" altLang="ja-JP" sz="2000" dirty="0" smtClean="0"/>
              <a:t>i.MX6solox</a:t>
            </a:r>
            <a:r>
              <a:rPr lang="ja-JP" altLang="en-US" sz="2000" dirty="0" smtClean="0"/>
              <a:t>に対応した製品も予定し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ています。　基本</a:t>
            </a:r>
            <a:r>
              <a:rPr lang="en-US" altLang="ja-JP" sz="2000" dirty="0" smtClean="0"/>
              <a:t>Single</a:t>
            </a:r>
            <a:r>
              <a:rPr lang="ja-JP" altLang="en-US" sz="2000" dirty="0" smtClean="0"/>
              <a:t>コアですが、サブコアとして</a:t>
            </a:r>
            <a:r>
              <a:rPr lang="en-US" altLang="ja-JP" sz="2000" dirty="0" smtClean="0"/>
              <a:t>CortexM4</a:t>
            </a:r>
            <a:r>
              <a:rPr lang="ja-JP" altLang="en-US" sz="2000" dirty="0" smtClean="0"/>
              <a:t>を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内蔵しており、</a:t>
            </a:r>
            <a:r>
              <a:rPr lang="en-US" altLang="ja-JP" sz="2000" dirty="0" smtClean="0"/>
              <a:t>GPU</a:t>
            </a:r>
            <a:r>
              <a:rPr lang="ja-JP" altLang="en-US" sz="2000" dirty="0" smtClean="0"/>
              <a:t>は少し遅いのですが、</a:t>
            </a:r>
            <a:r>
              <a:rPr lang="en-US" altLang="ja-JP" sz="2000" dirty="0" err="1" smtClean="0"/>
              <a:t>RealTime</a:t>
            </a:r>
            <a:r>
              <a:rPr lang="ja-JP" altLang="en-US" sz="2000" dirty="0" smtClean="0"/>
              <a:t>制御の対象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のある機器では有効です。　製品製造は今後</a:t>
            </a:r>
            <a:r>
              <a:rPr lang="en-US" altLang="ja-JP" sz="2000" dirty="0" smtClean="0"/>
              <a:t>10</a:t>
            </a:r>
            <a:r>
              <a:rPr lang="ja-JP" altLang="en-US" sz="2000" dirty="0" smtClean="0"/>
              <a:t>年（自動車用パ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</a:t>
            </a:r>
            <a:r>
              <a:rPr lang="ja-JP" altLang="en-US" sz="2000" dirty="0" err="1" smtClean="0"/>
              <a:t>ッ</a:t>
            </a:r>
            <a:r>
              <a:rPr lang="ja-JP" altLang="en-US" sz="2000" dirty="0" smtClean="0"/>
              <a:t>ケージは</a:t>
            </a:r>
            <a:r>
              <a:rPr lang="en-US" altLang="ja-JP" sz="2000" dirty="0" smtClean="0"/>
              <a:t>15</a:t>
            </a:r>
            <a:r>
              <a:rPr lang="ja-JP" altLang="en-US" sz="2000" dirty="0" smtClean="0"/>
              <a:t>年）が保証されます。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ja-JP" sz="2000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 smtClean="0"/>
              <a:t>　　４．</a:t>
            </a:r>
            <a:r>
              <a:rPr lang="en-US" altLang="ja-JP" sz="2000" dirty="0" smtClean="0"/>
              <a:t>MX7X-MX</a:t>
            </a:r>
            <a:r>
              <a:rPr lang="ja-JP" altLang="en-US" sz="2000" dirty="0" smtClean="0"/>
              <a:t>（計画）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</a:t>
            </a:r>
            <a:r>
              <a:rPr lang="en-US" altLang="ja-JP" sz="2000" dirty="0" smtClean="0"/>
              <a:t>i.MX6Ultra_Lite</a:t>
            </a:r>
            <a:r>
              <a:rPr lang="ja-JP" altLang="en-US" sz="2000" dirty="0" smtClean="0"/>
              <a:t>と同じ</a:t>
            </a:r>
            <a:r>
              <a:rPr lang="en-US" altLang="ja-JP" sz="2000" dirty="0" smtClean="0"/>
              <a:t>CortexA7</a:t>
            </a:r>
            <a:r>
              <a:rPr lang="ja-JP" altLang="en-US" sz="2000" dirty="0" smtClean="0"/>
              <a:t>を使っていますが、</a:t>
            </a:r>
            <a:r>
              <a:rPr lang="en-US" altLang="ja-JP" sz="2000" dirty="0" smtClean="0"/>
              <a:t>CortexM4</a:t>
            </a:r>
            <a:r>
              <a:rPr lang="ja-JP" altLang="en-US" sz="2000" dirty="0" smtClean="0"/>
              <a:t>マ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イコン</a:t>
            </a:r>
            <a:r>
              <a:rPr lang="ja-JP" altLang="en-US" sz="2000" dirty="0"/>
              <a:t>も内蔵し</a:t>
            </a:r>
            <a:r>
              <a:rPr lang="ja-JP" altLang="en-US" sz="2000" dirty="0" smtClean="0"/>
              <a:t>、コアは</a:t>
            </a:r>
            <a:r>
              <a:rPr lang="en-US" altLang="ja-JP" sz="2000" dirty="0" smtClean="0"/>
              <a:t>Single</a:t>
            </a:r>
            <a:r>
              <a:rPr lang="ja-JP" altLang="en-US" sz="2000" dirty="0" err="1" smtClean="0"/>
              <a:t>だけで</a:t>
            </a:r>
            <a:r>
              <a:rPr lang="ja-JP" altLang="en-US" sz="2000" dirty="0" smtClean="0"/>
              <a:t>なく</a:t>
            </a:r>
            <a:r>
              <a:rPr lang="en-US" altLang="ja-JP" sz="2000" dirty="0" smtClean="0"/>
              <a:t>Dual</a:t>
            </a:r>
            <a:r>
              <a:rPr lang="ja-JP" altLang="en-US" sz="2000" dirty="0" smtClean="0"/>
              <a:t>タイプもあります。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</a:t>
            </a:r>
            <a:r>
              <a:rPr lang="en-US" altLang="ja-JP" sz="2000" dirty="0" smtClean="0"/>
              <a:t>MX6X</a:t>
            </a:r>
            <a:r>
              <a:rPr lang="ja-JP" altLang="en-US" sz="2000" dirty="0" smtClean="0"/>
              <a:t>より絶対性能は少し下ですが、</a:t>
            </a:r>
            <a:r>
              <a:rPr lang="en-US" altLang="ja-JP" sz="2000" dirty="0" err="1" smtClean="0"/>
              <a:t>RealTime</a:t>
            </a:r>
            <a:r>
              <a:rPr lang="ja-JP" altLang="en-US" sz="2000" dirty="0" smtClean="0"/>
              <a:t>性などは強化さ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れており、価格的には</a:t>
            </a:r>
            <a:r>
              <a:rPr lang="en-US" altLang="ja-JP" sz="2000" dirty="0" smtClean="0"/>
              <a:t>MX6X</a:t>
            </a:r>
            <a:r>
              <a:rPr lang="ja-JP" altLang="en-US" sz="2000" dirty="0" smtClean="0"/>
              <a:t>と</a:t>
            </a:r>
            <a:r>
              <a:rPr lang="en-US" altLang="ja-JP" sz="2000" dirty="0" smtClean="0"/>
              <a:t>MXUL6</a:t>
            </a:r>
            <a:r>
              <a:rPr lang="ja-JP" altLang="en-US" sz="2000" dirty="0" smtClean="0"/>
              <a:t>の間に位置づけられます。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 smtClean="0"/>
              <a:t>　　　　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sz="20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1116013" y="836613"/>
            <a:ext cx="5688012" cy="792162"/>
          </a:xfrm>
          <a:noFill/>
        </p:spPr>
        <p:txBody>
          <a:bodyPr/>
          <a:lstStyle/>
          <a:p>
            <a:pPr eaLnBrk="1" hangingPunct="1"/>
            <a:r>
              <a:rPr lang="ja-JP" altLang="en-US" sz="3200" smtClean="0"/>
              <a:t>これからの計画</a:t>
            </a:r>
            <a:endParaRPr lang="ja-JP" altLang="ja-JP" sz="3200" smtClean="0"/>
          </a:p>
        </p:txBody>
      </p:sp>
    </p:spTree>
    <p:extLst>
      <p:ext uri="{BB962C8B-B14F-4D97-AF65-F5344CB8AC3E}">
        <p14:creationId xmlns:p14="http://schemas.microsoft.com/office/powerpoint/2010/main" val="274004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584" y="1844824"/>
            <a:ext cx="7705725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ja-JP" altLang="en-US" sz="2000" dirty="0" smtClean="0"/>
              <a:t>機能などをベースに選択する場合の例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１）</a:t>
            </a:r>
            <a:r>
              <a:rPr lang="en-US" altLang="ja-JP" sz="2000" dirty="0" smtClean="0"/>
              <a:t>CPU</a:t>
            </a:r>
            <a:r>
              <a:rPr lang="ja-JP" altLang="en-US" sz="2000" dirty="0" smtClean="0"/>
              <a:t>性能なら　</a:t>
            </a:r>
            <a:r>
              <a:rPr lang="en-US" altLang="ja-JP" sz="2000" dirty="0" smtClean="0"/>
              <a:t>MX6Q</a:t>
            </a:r>
            <a:r>
              <a:rPr lang="ja-JP" altLang="en-US" sz="2000" dirty="0" smtClean="0"/>
              <a:t>（</a:t>
            </a:r>
            <a:r>
              <a:rPr lang="en-US" altLang="ja-JP" sz="2000" dirty="0" smtClean="0"/>
              <a:t>i.MX6Quad</a:t>
            </a:r>
            <a:r>
              <a:rPr lang="ja-JP" altLang="en-US" sz="2000" dirty="0" smtClean="0"/>
              <a:t>実装版）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２）コストがメインなら　</a:t>
            </a:r>
            <a:r>
              <a:rPr lang="en-US" altLang="ja-JP" sz="2000" dirty="0" smtClean="0"/>
              <a:t>MXUL6</a:t>
            </a:r>
            <a:r>
              <a:rPr lang="ja-JP" altLang="en-US" sz="2000" dirty="0" smtClean="0"/>
              <a:t>（</a:t>
            </a:r>
            <a:r>
              <a:rPr lang="en-US" altLang="ja-JP" sz="2000" dirty="0" smtClean="0"/>
              <a:t>i.MX6Ultra_Lite</a:t>
            </a:r>
            <a:r>
              <a:rPr lang="ja-JP" altLang="en-US" sz="2000" dirty="0" smtClean="0"/>
              <a:t>版）</a:t>
            </a:r>
            <a:endParaRPr lang="en-US" altLang="ja-JP" sz="2000" dirty="0"/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ja-JP" altLang="en-US" sz="2000" dirty="0"/>
              <a:t>　　</a:t>
            </a:r>
            <a:r>
              <a:rPr lang="ja-JP" altLang="en-US" sz="2000" dirty="0" smtClean="0"/>
              <a:t>３）</a:t>
            </a:r>
            <a:r>
              <a:rPr lang="ja-JP" altLang="en-US" sz="2000" dirty="0"/>
              <a:t>動画・３</a:t>
            </a:r>
            <a:r>
              <a:rPr lang="en-US" altLang="ja-JP" sz="2000" dirty="0"/>
              <a:t>D</a:t>
            </a:r>
            <a:r>
              <a:rPr lang="ja-JP" altLang="en-US" sz="2000" dirty="0" smtClean="0"/>
              <a:t>グラフィックメインなら</a:t>
            </a:r>
            <a:r>
              <a:rPr lang="ja-JP" altLang="en-US" sz="2000" dirty="0"/>
              <a:t>　</a:t>
            </a:r>
            <a:r>
              <a:rPr lang="en-US" altLang="ja-JP" sz="2000" dirty="0" smtClean="0"/>
              <a:t>MX6</a:t>
            </a:r>
            <a:r>
              <a:rPr lang="en-US" altLang="ja-JP" sz="2000" dirty="0"/>
              <a:t>D</a:t>
            </a:r>
            <a:r>
              <a:rPr lang="en-US" altLang="ja-JP" sz="2000" dirty="0" smtClean="0"/>
              <a:t>+</a:t>
            </a:r>
            <a:r>
              <a:rPr lang="ja-JP" altLang="en-US" sz="2000" dirty="0" smtClean="0"/>
              <a:t>（</a:t>
            </a:r>
            <a:r>
              <a:rPr lang="en-US" altLang="ja-JP" sz="2000" dirty="0" smtClean="0"/>
              <a:t>i.MX6DualPlus</a:t>
            </a:r>
            <a:r>
              <a:rPr lang="ja-JP" altLang="en-US" sz="2000" dirty="0" smtClean="0"/>
              <a:t>版）</a:t>
            </a: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表示性能より価格重視なら　</a:t>
            </a:r>
            <a:r>
              <a:rPr lang="en-US" altLang="ja-JP" sz="2000" dirty="0" smtClean="0"/>
              <a:t>AM335</a:t>
            </a:r>
            <a:r>
              <a:rPr lang="en-US" altLang="ja-JP" sz="2000" dirty="0"/>
              <a:t>/</a:t>
            </a:r>
            <a:r>
              <a:rPr lang="en-US" altLang="ja-JP" sz="2000" dirty="0" smtClean="0"/>
              <a:t>MXUL6</a:t>
            </a:r>
            <a:endParaRPr lang="en-US" altLang="ja-JP" sz="2000" dirty="0"/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ja-JP" altLang="en-US" sz="2000" dirty="0"/>
              <a:t>　　</a:t>
            </a:r>
            <a:r>
              <a:rPr lang="ja-JP" altLang="en-US" sz="2000" dirty="0" smtClean="0"/>
              <a:t>４）</a:t>
            </a:r>
            <a:r>
              <a:rPr lang="en-US" altLang="ja-JP" sz="2000" dirty="0" smtClean="0"/>
              <a:t>IO</a:t>
            </a:r>
            <a:r>
              <a:rPr lang="ja-JP" altLang="en-US" sz="2000" dirty="0"/>
              <a:t>制御が</a:t>
            </a:r>
            <a:r>
              <a:rPr lang="ja-JP" altLang="en-US" sz="2000" dirty="0" smtClean="0"/>
              <a:t>メイン</a:t>
            </a:r>
            <a:r>
              <a:rPr lang="ja-JP" altLang="en-US" sz="2000" dirty="0"/>
              <a:t>なら　</a:t>
            </a:r>
            <a:r>
              <a:rPr lang="en-US" altLang="ja-JP" sz="2000" dirty="0" smtClean="0"/>
              <a:t>AM335/MX6SLX</a:t>
            </a:r>
            <a:r>
              <a:rPr lang="ja-JP" altLang="en-US" sz="2000" dirty="0" smtClean="0"/>
              <a:t>（</a:t>
            </a:r>
            <a:r>
              <a:rPr lang="en-US" altLang="ja-JP" sz="2000" dirty="0" smtClean="0"/>
              <a:t>i.MX6Solox</a:t>
            </a:r>
            <a:r>
              <a:rPr lang="ja-JP" altLang="en-US" sz="2000" dirty="0" smtClean="0"/>
              <a:t>版）</a:t>
            </a: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５）</a:t>
            </a:r>
            <a:r>
              <a:rPr lang="ja-JP" altLang="en-US" sz="2000" dirty="0"/>
              <a:t>カメラを使った画像</a:t>
            </a:r>
            <a:r>
              <a:rPr lang="ja-JP" altLang="en-US" sz="2000" dirty="0" smtClean="0"/>
              <a:t>処理などがメインなら</a:t>
            </a: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　</a:t>
            </a:r>
            <a:r>
              <a:rPr lang="en-US" altLang="ja-JP" sz="2000" dirty="0" smtClean="0"/>
              <a:t>MX6X</a:t>
            </a:r>
            <a:r>
              <a:rPr lang="ja-JP" altLang="en-US" sz="2000" dirty="0" smtClean="0"/>
              <a:t>（</a:t>
            </a:r>
            <a:r>
              <a:rPr lang="en-US" altLang="ja-JP" sz="2000" dirty="0" smtClean="0"/>
              <a:t>MIPI&amp;CSI)/MX6SLX(CSI+NTSC</a:t>
            </a:r>
            <a:r>
              <a:rPr lang="ja-JP" altLang="en-US" sz="2000" dirty="0" smtClean="0"/>
              <a:t>入力）　</a:t>
            </a:r>
            <a:endParaRPr lang="en-US" altLang="ja-JP" sz="20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　画像処理性能より価格重視なら</a:t>
            </a:r>
            <a:r>
              <a:rPr lang="en-US" altLang="ja-JP" sz="2000" dirty="0" smtClean="0"/>
              <a:t>MXUL6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000" dirty="0" smtClean="0"/>
              <a:t>製品の数量や開発コストなどをベースに選択する場合の例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１．年間数十</a:t>
            </a:r>
            <a:r>
              <a:rPr lang="en-US" altLang="ja-JP" sz="2000" dirty="0" smtClean="0"/>
              <a:t>~</a:t>
            </a:r>
            <a:r>
              <a:rPr lang="ja-JP" altLang="en-US" sz="2000" dirty="0" smtClean="0"/>
              <a:t>数百セット（単価は高い特注物は別）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標準モジュール＋標準</a:t>
            </a:r>
            <a:r>
              <a:rPr lang="en-US" altLang="ja-JP" sz="2000" dirty="0" smtClean="0"/>
              <a:t>Carry</a:t>
            </a:r>
            <a:r>
              <a:rPr lang="ja-JP" altLang="en-US" sz="2000" dirty="0" smtClean="0"/>
              <a:t>を</a:t>
            </a:r>
            <a:r>
              <a:rPr lang="en-US" altLang="ja-JP" sz="2000" dirty="0" smtClean="0"/>
              <a:t>SBC</a:t>
            </a:r>
            <a:r>
              <a:rPr lang="ja-JP" altLang="en-US" sz="2000" dirty="0" smtClean="0"/>
              <a:t>として使う。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ja-JP" altLang="en-US" sz="2000" dirty="0" smtClean="0"/>
              <a:t>　　</a:t>
            </a:r>
            <a:endParaRPr lang="en-US" altLang="ja-JP" sz="2000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 smtClean="0"/>
              <a:t>　　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sz="20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116013" y="836613"/>
            <a:ext cx="5688012" cy="792162"/>
          </a:xfrm>
          <a:noFill/>
        </p:spPr>
        <p:txBody>
          <a:bodyPr/>
          <a:lstStyle/>
          <a:p>
            <a:pPr eaLnBrk="1" hangingPunct="1"/>
            <a:r>
              <a:rPr lang="ja-JP" altLang="en-US" sz="3200" dirty="0"/>
              <a:t>モジュールの</a:t>
            </a:r>
            <a:r>
              <a:rPr lang="ja-JP" altLang="en-US" sz="3200" dirty="0" smtClean="0"/>
              <a:t>選択基準</a:t>
            </a:r>
            <a:endParaRPr lang="ja-JP" altLang="ja-JP" sz="32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773238"/>
            <a:ext cx="7705725" cy="48958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sz="2000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ja-JP" altLang="en-US" sz="2000" dirty="0" smtClean="0"/>
              <a:t>２．年間数百～数千枚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ja-JP" altLang="en-US" sz="2000" dirty="0" smtClean="0"/>
              <a:t>　　　　</a:t>
            </a:r>
            <a:r>
              <a:rPr lang="en-US" altLang="ja-JP" sz="2000" dirty="0" smtClean="0"/>
              <a:t>Carry</a:t>
            </a:r>
            <a:r>
              <a:rPr lang="ja-JP" altLang="en-US" sz="2000" dirty="0" smtClean="0"/>
              <a:t>開発ベースの標準的</a:t>
            </a:r>
            <a:r>
              <a:rPr lang="ja-JP" altLang="en-US" sz="2000" dirty="0" smtClean="0"/>
              <a:t>なプランが推奨です。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ja-JP" altLang="en-US" sz="2000" dirty="0" smtClean="0"/>
              <a:t>　　　　多くの製品で実績があり、一般的な産機では最もコストパフォー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ja-JP" altLang="en-US" sz="2000" dirty="0" smtClean="0"/>
              <a:t>　　　　マンスが高いと思います。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ja-JP" altLang="en-US" sz="2000" dirty="0" smtClean="0"/>
              <a:t>　　　　数量は数十しかないが高額でも良い特注品もこれが推奨。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 smtClean="0"/>
              <a:t>３．年間</a:t>
            </a:r>
            <a:r>
              <a:rPr lang="en-US" altLang="ja-JP" sz="2000" dirty="0" smtClean="0"/>
              <a:t>5,000</a:t>
            </a:r>
            <a:r>
              <a:rPr lang="ja-JP" altLang="en-US" sz="2000" dirty="0" smtClean="0"/>
              <a:t>以上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１）</a:t>
            </a:r>
            <a:r>
              <a:rPr lang="en-US" altLang="ja-JP" sz="2000" dirty="0" smtClean="0"/>
              <a:t>Carry</a:t>
            </a:r>
            <a:r>
              <a:rPr lang="ja-JP" altLang="en-US" sz="2000" dirty="0" smtClean="0"/>
              <a:t>開発＋</a:t>
            </a:r>
            <a:r>
              <a:rPr lang="en-US" altLang="ja-JP" sz="2000" dirty="0" smtClean="0"/>
              <a:t>CPU</a:t>
            </a:r>
            <a:r>
              <a:rPr lang="ja-JP" altLang="en-US" sz="2000" dirty="0" smtClean="0"/>
              <a:t>モジュール製造権</a:t>
            </a:r>
            <a:r>
              <a:rPr lang="ja-JP" altLang="en-US" sz="2000" dirty="0"/>
              <a:t>の</a:t>
            </a:r>
            <a:r>
              <a:rPr lang="ja-JP" altLang="en-US" sz="2000" dirty="0" smtClean="0"/>
              <a:t>セット</a:t>
            </a:r>
            <a:r>
              <a:rPr lang="ja-JP" altLang="en-US" sz="2000" dirty="0" smtClean="0"/>
              <a:t>販売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自社指定工場で自社製品として原価で製造できます。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 smtClean="0"/>
              <a:t>　　２）</a:t>
            </a:r>
            <a:r>
              <a:rPr lang="en-US" altLang="ja-JP" sz="2000" dirty="0" smtClean="0"/>
              <a:t>CPU</a:t>
            </a:r>
            <a:r>
              <a:rPr lang="ja-JP" altLang="en-US" sz="2000" dirty="0" smtClean="0"/>
              <a:t>部＋</a:t>
            </a:r>
            <a:r>
              <a:rPr lang="en-US" altLang="ja-JP" sz="2000" dirty="0" smtClean="0"/>
              <a:t>Carry</a:t>
            </a:r>
            <a:r>
              <a:rPr lang="ja-JP" altLang="en-US" sz="2000" dirty="0" smtClean="0"/>
              <a:t>部を</a:t>
            </a:r>
            <a:r>
              <a:rPr lang="ja-JP" altLang="en-US" sz="2000" dirty="0" smtClean="0"/>
              <a:t>統合し</a:t>
            </a:r>
            <a:r>
              <a:rPr lang="en-US" altLang="ja-JP" sz="2000" dirty="0" smtClean="0"/>
              <a:t>SBC</a:t>
            </a:r>
            <a:r>
              <a:rPr lang="ja-JP" altLang="en-US" sz="2000" dirty="0" smtClean="0"/>
              <a:t>化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 　 </a:t>
            </a:r>
            <a:r>
              <a:rPr lang="ja-JP" altLang="en-US" sz="2000" dirty="0"/>
              <a:t>実体</a:t>
            </a:r>
            <a:r>
              <a:rPr lang="ja-JP" altLang="en-US" sz="2000" dirty="0" smtClean="0"/>
              <a:t>はフルカスタムですが、実績のある回路・レイアウト・</a:t>
            </a:r>
            <a:r>
              <a:rPr lang="ja-JP" altLang="en-US" sz="2000" dirty="0"/>
              <a:t>部品</a:t>
            </a:r>
            <a:r>
              <a:rPr lang="ja-JP" altLang="en-US" sz="2000" dirty="0" smtClean="0"/>
              <a:t>　　　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は動作し販売されているものを流用</a:t>
            </a:r>
            <a:r>
              <a:rPr lang="ja-JP" altLang="en-US" sz="2000" dirty="0"/>
              <a:t>しますので</a:t>
            </a:r>
            <a:r>
              <a:rPr lang="ja-JP" altLang="en-US" sz="2000" dirty="0" smtClean="0"/>
              <a:t>、不確定要素は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ほぼ無く、安全で低コストで、開発期間も大幅に短縮されます。</a:t>
            </a:r>
            <a:endParaRPr lang="en-US" altLang="ja-JP" sz="2000" dirty="0" smtClean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　</a:t>
            </a: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sz="20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ja-JP" altLang="en-US" sz="20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116013" y="836613"/>
            <a:ext cx="5688012" cy="792162"/>
          </a:xfrm>
          <a:noFill/>
        </p:spPr>
        <p:txBody>
          <a:bodyPr/>
          <a:lstStyle/>
          <a:p>
            <a:pPr eaLnBrk="1" hangingPunct="1"/>
            <a:r>
              <a:rPr lang="ja-JP" altLang="en-US" sz="3200" dirty="0"/>
              <a:t>モジュールの</a:t>
            </a:r>
            <a:r>
              <a:rPr lang="ja-JP" altLang="en-US" sz="3200" dirty="0" smtClean="0"/>
              <a:t>選択基準</a:t>
            </a:r>
            <a:endParaRPr lang="ja-JP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329810037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ja-JP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ja-JP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423</TotalTime>
  <Pages>0</Pages>
  <Words>274</Words>
  <Characters>0</Characters>
  <Application>Microsoft Office PowerPoint</Application>
  <DocSecurity>0</DocSecurity>
  <PresentationFormat>画面に合わせる (4:3)</PresentationFormat>
  <Lines>0</Lines>
  <Paragraphs>122</Paragraphs>
  <Slides>9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ＭＳ Ｐゴシック</vt:lpstr>
      <vt:lpstr>ＭＳ Ｐ明朝</vt:lpstr>
      <vt:lpstr>Arial</vt:lpstr>
      <vt:lpstr>Tahoma</vt:lpstr>
      <vt:lpstr>Wingdings</vt:lpstr>
      <vt:lpstr>Blends</vt:lpstr>
      <vt:lpstr>Bitmap Image</vt:lpstr>
      <vt:lpstr>　ボード＆OS開発の手引</vt:lpstr>
      <vt:lpstr>バックグランド</vt:lpstr>
      <vt:lpstr>CPUモジュールの商品パッケージ</vt:lpstr>
      <vt:lpstr>モジュールの概要</vt:lpstr>
      <vt:lpstr>モジュールの種類と考え方</vt:lpstr>
      <vt:lpstr>これからの計画</vt:lpstr>
      <vt:lpstr>これからの計画</vt:lpstr>
      <vt:lpstr>モジュールの選択基準</vt:lpstr>
      <vt:lpstr>モジュールの選択基準</vt:lpstr>
    </vt:vector>
  </TitlesOfParts>
  <Manager/>
  <Company>eigyo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株式会社エーエスアール</dc:title>
  <dc:subject/>
  <dc:creator>Onoue</dc:creator>
  <cp:keywords/>
  <dc:description/>
  <cp:lastModifiedBy>愛宕貴之</cp:lastModifiedBy>
  <cp:revision>136</cp:revision>
  <dcterms:created xsi:type="dcterms:W3CDTF">2010-12-09T02:23:40Z</dcterms:created>
  <dcterms:modified xsi:type="dcterms:W3CDTF">2015-09-08T02:27:22Z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1041-8.1.0.3185</vt:lpwstr>
  </property>
</Properties>
</file>